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1" r:id="rId5"/>
    <p:sldId id="260" r:id="rId6"/>
    <p:sldId id="262" r:id="rId7"/>
    <p:sldId id="265" r:id="rId8"/>
    <p:sldId id="263" r:id="rId9"/>
    <p:sldId id="267" r:id="rId10"/>
    <p:sldId id="268" r:id="rId1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za\Desktop\Statestik%20eksemp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za\Desktop\Statestik%20eksemp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Pass/fail ratio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'[Statestik eksempel.xlsx]Ark1'!$Q$3:$S$3</c:f>
              <c:strCache>
                <c:ptCount val="3"/>
                <c:pt idx="0">
                  <c:v>pass</c:v>
                </c:pt>
                <c:pt idx="1">
                  <c:v>fail</c:v>
                </c:pt>
                <c:pt idx="2">
                  <c:v>partial</c:v>
                </c:pt>
              </c:strCache>
            </c:strRef>
          </c:cat>
          <c:val>
            <c:numRef>
              <c:f>'[Statestik eksempel.xlsx]Ark1'!$Q$4:$S$4</c:f>
              <c:numCache>
                <c:formatCode>General</c:formatCode>
                <c:ptCount val="3"/>
                <c:pt idx="0">
                  <c:v>61.53846153846154</c:v>
                </c:pt>
                <c:pt idx="1">
                  <c:v>23.076923076923077</c:v>
                </c:pt>
                <c:pt idx="2">
                  <c:v>15.384615384615385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15-4AED-847F-DA561A9022B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'[Statestik eksempel.xlsx]Ark1'!$N$4</c:f>
              <c:strCache>
                <c:ptCount val="1"/>
                <c:pt idx="0">
                  <c:v>Duration</c:v>
                </c:pt>
              </c:strCache>
            </c:strRef>
          </c:tx>
          <c:invertIfNegative val="0"/>
          <c:val>
            <c:numRef>
              <c:f>'[Statestik eksempel.xlsx]Ark1'!$N$5:$N$20</c:f>
              <c:numCache>
                <c:formatCode>General</c:formatCode>
                <c:ptCount val="16"/>
                <c:pt idx="0">
                  <c:v>1.5</c:v>
                </c:pt>
                <c:pt idx="1">
                  <c:v>1.25</c:v>
                </c:pt>
                <c:pt idx="2">
                  <c:v>0</c:v>
                </c:pt>
                <c:pt idx="3">
                  <c:v>1.9166666666666665</c:v>
                </c:pt>
                <c:pt idx="4">
                  <c:v>0</c:v>
                </c:pt>
                <c:pt idx="5">
                  <c:v>1.1666666666666667</c:v>
                </c:pt>
                <c:pt idx="6">
                  <c:v>0.58333333333333337</c:v>
                </c:pt>
                <c:pt idx="7">
                  <c:v>0</c:v>
                </c:pt>
                <c:pt idx="8">
                  <c:v>2</c:v>
                </c:pt>
                <c:pt idx="9">
                  <c:v>2.1666666666666665</c:v>
                </c:pt>
                <c:pt idx="10">
                  <c:v>0</c:v>
                </c:pt>
                <c:pt idx="11">
                  <c:v>0</c:v>
                </c:pt>
                <c:pt idx="12">
                  <c:v>1.3333333333333333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40-4A0C-A5D8-F415EF0DC91F}"/>
            </c:ext>
          </c:extLst>
        </c:ser>
        <c:ser>
          <c:idx val="1"/>
          <c:order val="1"/>
          <c:tx>
            <c:strRef>
              <c:f>'[Statestik eksempel.xlsx]Ark1'!$O$4</c:f>
              <c:strCache>
                <c:ptCount val="1"/>
                <c:pt idx="0">
                  <c:v>Average</c:v>
                </c:pt>
              </c:strCache>
            </c:strRef>
          </c:tx>
          <c:invertIfNegative val="0"/>
          <c:val>
            <c:numRef>
              <c:f>'[Statestik eksempel.xlsx]Ark1'!$O$5:$O$20</c:f>
              <c:numCache>
                <c:formatCode>General</c:formatCode>
                <c:ptCount val="16"/>
                <c:pt idx="0">
                  <c:v>1.4895833333333333</c:v>
                </c:pt>
                <c:pt idx="1">
                  <c:v>1.4895833333333333</c:v>
                </c:pt>
                <c:pt idx="2">
                  <c:v>1.4895833333333333</c:v>
                </c:pt>
                <c:pt idx="3">
                  <c:v>1.4895833333333333</c:v>
                </c:pt>
                <c:pt idx="4">
                  <c:v>1.4895833333333333</c:v>
                </c:pt>
                <c:pt idx="5">
                  <c:v>1.4895833333333333</c:v>
                </c:pt>
                <c:pt idx="6">
                  <c:v>1.4895833333333333</c:v>
                </c:pt>
                <c:pt idx="7">
                  <c:v>1.4895833333333333</c:v>
                </c:pt>
                <c:pt idx="8">
                  <c:v>1.4895833333333333</c:v>
                </c:pt>
                <c:pt idx="9">
                  <c:v>1.4895833333333333</c:v>
                </c:pt>
                <c:pt idx="10">
                  <c:v>1.4895833333333333</c:v>
                </c:pt>
                <c:pt idx="11">
                  <c:v>1.4895833333333333</c:v>
                </c:pt>
                <c:pt idx="12">
                  <c:v>1.4895833333333333</c:v>
                </c:pt>
                <c:pt idx="13">
                  <c:v>1.4895833333333333</c:v>
                </c:pt>
                <c:pt idx="14">
                  <c:v>1.4895833333333333</c:v>
                </c:pt>
                <c:pt idx="15">
                  <c:v>1.4895833333333333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40-4A0C-A5D8-F415EF0DC9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612672"/>
        <c:axId val="133614208"/>
      </c:barChart>
      <c:catAx>
        <c:axId val="13361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3614208"/>
        <c:crosses val="autoZero"/>
        <c:auto val="1"/>
        <c:lblAlgn val="ctr"/>
        <c:lblOffset val="100"/>
        <c:tickMarkSkip val="1"/>
        <c:noMultiLvlLbl val="0"/>
      </c:catAx>
      <c:valAx>
        <c:axId val="133614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36126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329B-7FB5-41FB-B968-7D5F7049C3E1}" type="datetimeFigureOut">
              <a:rPr lang="da-DK" smtClean="0"/>
              <a:t>05-08-2019</a:t>
            </a:fld>
            <a:endParaRPr lang="da-DK" dirty="0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2E92A-B0D3-4C8A-8C2D-88E3E352305C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0883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Arbejdede på </a:t>
            </a:r>
            <a:r>
              <a:rPr lang="da-DK" dirty="0" err="1"/>
              <a:t>vejne</a:t>
            </a:r>
            <a:r>
              <a:rPr lang="da-DK" dirty="0"/>
              <a:t> af myndigheden og med dennes mandat. Standardisering ved møder </a:t>
            </a:r>
            <a:r>
              <a:rPr lang="da-DK" dirty="0" err="1"/>
              <a:t>etc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2E92A-B0D3-4C8A-8C2D-88E3E352305C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288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Seationær</a:t>
            </a:r>
            <a:r>
              <a:rPr lang="da-DK" baseline="0" dirty="0"/>
              <a:t> standard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2E92A-B0D3-4C8A-8C2D-88E3E352305C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5867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2E92A-B0D3-4C8A-8C2D-88E3E352305C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3076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Risiko for at standarden ændrer sig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2E92A-B0D3-4C8A-8C2D-88E3E352305C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8028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8E-7333-4D03-B5BC-896ED65248AD}" type="datetimeFigureOut">
              <a:rPr lang="da-DK" smtClean="0"/>
              <a:t>05-08-2019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EDF8-3050-4DE5-83AA-2AB2E0945C5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71277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8E-7333-4D03-B5BC-896ED65248AD}" type="datetimeFigureOut">
              <a:rPr lang="da-DK" smtClean="0"/>
              <a:t>05-08-2019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EDF8-3050-4DE5-83AA-2AB2E0945C5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47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8E-7333-4D03-B5BC-896ED65248AD}" type="datetimeFigureOut">
              <a:rPr lang="da-DK" smtClean="0"/>
              <a:t>05-08-2019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EDF8-3050-4DE5-83AA-2AB2E0945C5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8503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8E-7333-4D03-B5BC-896ED65248AD}" type="datetimeFigureOut">
              <a:rPr lang="da-DK" smtClean="0"/>
              <a:t>05-08-2019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EDF8-3050-4DE5-83AA-2AB2E0945C5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4798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8E-7333-4D03-B5BC-896ED65248AD}" type="datetimeFigureOut">
              <a:rPr lang="da-DK" smtClean="0"/>
              <a:t>05-08-2019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EDF8-3050-4DE5-83AA-2AB2E0945C5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16191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8E-7333-4D03-B5BC-896ED65248AD}" type="datetimeFigureOut">
              <a:rPr lang="da-DK" smtClean="0"/>
              <a:t>05-08-2019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EDF8-3050-4DE5-83AA-2AB2E0945C5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9311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8E-7333-4D03-B5BC-896ED65248AD}" type="datetimeFigureOut">
              <a:rPr lang="da-DK" smtClean="0"/>
              <a:t>05-08-2019</a:t>
            </a:fld>
            <a:endParaRPr lang="da-DK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EDF8-3050-4DE5-83AA-2AB2E0945C5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18405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8E-7333-4D03-B5BC-896ED65248AD}" type="datetimeFigureOut">
              <a:rPr lang="da-DK" smtClean="0"/>
              <a:t>05-08-2019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EDF8-3050-4DE5-83AA-2AB2E0945C5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8860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8E-7333-4D03-B5BC-896ED65248AD}" type="datetimeFigureOut">
              <a:rPr lang="da-DK" smtClean="0"/>
              <a:t>05-08-2019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EDF8-3050-4DE5-83AA-2AB2E0945C5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8043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8E-7333-4D03-B5BC-896ED65248AD}" type="datetimeFigureOut">
              <a:rPr lang="da-DK" smtClean="0"/>
              <a:t>05-08-2019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EDF8-3050-4DE5-83AA-2AB2E0945C5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98971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8E-7333-4D03-B5BC-896ED65248AD}" type="datetimeFigureOut">
              <a:rPr lang="da-DK" smtClean="0"/>
              <a:t>05-08-2019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EDF8-3050-4DE5-83AA-2AB2E0945C5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7278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AF38E-7333-4D03-B5BC-896ED65248AD}" type="datetimeFigureOut">
              <a:rPr lang="da-DK" smtClean="0"/>
              <a:t>05-08-2019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8EDF8-3050-4DE5-83AA-2AB2E0945C5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4213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microsoft.com/office/2007/relationships/hdphoto" Target="../media/hdphoto4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2.gif"/><Relationship Id="rId7" Type="http://schemas.microsoft.com/office/2007/relationships/hdphoto" Target="../media/hdphoto6.wdp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microsoft.com/office/2007/relationships/hdphoto" Target="../media/hdphoto5.wdp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543050"/>
            <a:ext cx="8928992" cy="37719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i="1" dirty="0"/>
              <a:t>DKCAA </a:t>
            </a:r>
            <a:r>
              <a:rPr lang="da-DK" i="1" dirty="0" err="1"/>
              <a:t>oversight</a:t>
            </a:r>
            <a:r>
              <a:rPr lang="da-DK" i="1" dirty="0"/>
              <a:t> with</a:t>
            </a:r>
            <a:br>
              <a:rPr lang="da-DK" i="1" dirty="0"/>
            </a:br>
            <a:r>
              <a:rPr lang="da-DK" i="1" dirty="0"/>
              <a:t>”Examiners”</a:t>
            </a:r>
            <a:endParaRPr lang="da-DK" dirty="0"/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121" y="5903168"/>
            <a:ext cx="2238375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124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121" y="5903168"/>
            <a:ext cx="2238375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19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536700"/>
            <a:ext cx="8890000" cy="390852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Examiner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Conducts</a:t>
            </a:r>
            <a:r>
              <a:rPr lang="da-DK" dirty="0"/>
              <a:t> tests for issue of </a:t>
            </a:r>
            <a:r>
              <a:rPr lang="da-DK" dirty="0" err="1"/>
              <a:t>certificates</a:t>
            </a:r>
            <a:endParaRPr lang="da-DK" dirty="0"/>
          </a:p>
          <a:p>
            <a:endParaRPr lang="da-DK" dirty="0"/>
          </a:p>
          <a:p>
            <a:r>
              <a:rPr lang="da-DK" dirty="0" err="1"/>
              <a:t>Conducts</a:t>
            </a:r>
            <a:r>
              <a:rPr lang="da-DK" dirty="0"/>
              <a:t> tests for issue of </a:t>
            </a:r>
            <a:r>
              <a:rPr lang="da-DK" dirty="0" err="1"/>
              <a:t>privileges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r>
              <a:rPr lang="da-DK" dirty="0" err="1"/>
              <a:t>Conducts</a:t>
            </a:r>
            <a:r>
              <a:rPr lang="da-DK" dirty="0"/>
              <a:t> tests for </a:t>
            </a:r>
            <a:r>
              <a:rPr lang="da-DK" dirty="0" err="1"/>
              <a:t>revalidation</a:t>
            </a:r>
            <a:r>
              <a:rPr lang="da-DK" dirty="0"/>
              <a:t>/</a:t>
            </a:r>
            <a:r>
              <a:rPr lang="da-DK" dirty="0" err="1"/>
              <a:t>renewal</a:t>
            </a:r>
            <a:r>
              <a:rPr lang="da-DK" dirty="0"/>
              <a:t> of </a:t>
            </a:r>
            <a:r>
              <a:rPr lang="da-DK" dirty="0" err="1"/>
              <a:t>privileges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121" y="5903168"/>
            <a:ext cx="2238375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22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12776"/>
            <a:ext cx="8928992" cy="449039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In the old </a:t>
            </a:r>
            <a:r>
              <a:rPr lang="da-DK" dirty="0" err="1"/>
              <a:t>days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7811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a-DK" sz="2800" dirty="0"/>
              <a:t>JAR–FCL 1.030: Arrangements for testing </a:t>
            </a:r>
            <a:r>
              <a:rPr lang="en-US" sz="2800" dirty="0"/>
              <a:t>Authorization of examiners.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“</a:t>
            </a:r>
            <a:r>
              <a:rPr lang="en-US" i="1" dirty="0"/>
              <a:t>The Authority will designate and authorize as</a:t>
            </a:r>
          </a:p>
          <a:p>
            <a:pPr marL="0" indent="0">
              <a:buNone/>
            </a:pPr>
            <a:r>
              <a:rPr lang="en-US" i="1" dirty="0"/>
              <a:t>		examiners suitably qualified persons of integrity</a:t>
            </a:r>
          </a:p>
          <a:p>
            <a:pPr marL="0" indent="0">
              <a:buNone/>
            </a:pPr>
            <a:r>
              <a:rPr lang="en-US" i="1" dirty="0"/>
              <a:t>		to conduct on its behalf, skill tests and </a:t>
            </a:r>
            <a:r>
              <a:rPr lang="da-DK" i="1" dirty="0"/>
              <a:t>proficiency </a:t>
            </a:r>
          </a:p>
          <a:p>
            <a:pPr marL="0" indent="0">
              <a:buNone/>
            </a:pPr>
            <a:r>
              <a:rPr lang="da-DK" i="1" dirty="0"/>
              <a:t>		checks.”</a:t>
            </a:r>
          </a:p>
          <a:p>
            <a:pPr marL="0" indent="0">
              <a:buNone/>
            </a:pPr>
            <a:r>
              <a:rPr lang="da-DK" dirty="0"/>
              <a:t>_____________________________________________________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en-US" dirty="0"/>
              <a:t>		“</a:t>
            </a:r>
            <a:r>
              <a:rPr lang="en-US" i="1" dirty="0"/>
              <a:t>The examiner shall comply with </a:t>
            </a:r>
            <a:r>
              <a:rPr lang="da-DK" i="1" dirty="0"/>
              <a:t>appropriate </a:t>
            </a:r>
          </a:p>
          <a:p>
            <a:pPr marL="0" indent="0">
              <a:buNone/>
            </a:pPr>
            <a:r>
              <a:rPr lang="da-DK" i="1" dirty="0"/>
              <a:t>		examiners’ standardization </a:t>
            </a:r>
            <a:r>
              <a:rPr lang="en-US" i="1" dirty="0"/>
              <a:t>arrangements made </a:t>
            </a:r>
          </a:p>
          <a:p>
            <a:pPr marL="0" indent="0">
              <a:buNone/>
            </a:pPr>
            <a:r>
              <a:rPr lang="en-US" i="1" dirty="0"/>
              <a:t>		or approved by the </a:t>
            </a:r>
            <a:r>
              <a:rPr lang="da-DK" i="1" dirty="0"/>
              <a:t>Authority</a:t>
            </a:r>
            <a:r>
              <a:rPr lang="da-DK" dirty="0"/>
              <a:t>.”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121" y="5903168"/>
            <a:ext cx="2238375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691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ladsholder til indhold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2166" y="714617"/>
            <a:ext cx="1181380" cy="604867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Safety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121" y="5903168"/>
            <a:ext cx="2238375" cy="838200"/>
          </a:xfrm>
          <a:prstGeom prst="rect">
            <a:avLst/>
          </a:prstGeom>
        </p:spPr>
      </p:pic>
      <p:sp>
        <p:nvSpPr>
          <p:cNvPr id="9" name="Pladsholder til indhold 8"/>
          <p:cNvSpPr>
            <a:spLocks noGrp="1"/>
          </p:cNvSpPr>
          <p:nvPr>
            <p:ph idx="1"/>
          </p:nvPr>
        </p:nvSpPr>
        <p:spPr>
          <a:xfrm>
            <a:off x="1033264" y="4293096"/>
            <a:ext cx="2170584" cy="7889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a-DK" dirty="0"/>
              <a:t>The Authority</a:t>
            </a:r>
          </a:p>
        </p:txBody>
      </p:sp>
      <p:sp>
        <p:nvSpPr>
          <p:cNvPr id="11" name="Pladsholder til indhold 8"/>
          <p:cNvSpPr txBox="1">
            <a:spLocks/>
          </p:cNvSpPr>
          <p:nvPr/>
        </p:nvSpPr>
        <p:spPr>
          <a:xfrm>
            <a:off x="5724128" y="4293096"/>
            <a:ext cx="1584176" cy="71169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dirty="0"/>
              <a:t>The organisations</a:t>
            </a:r>
          </a:p>
        </p:txBody>
      </p:sp>
      <p:sp>
        <p:nvSpPr>
          <p:cNvPr id="13" name="Højrepil 12"/>
          <p:cNvSpPr/>
          <p:nvPr/>
        </p:nvSpPr>
        <p:spPr>
          <a:xfrm>
            <a:off x="2787741" y="4716759"/>
            <a:ext cx="936104" cy="576064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Højrepil 13"/>
          <p:cNvSpPr/>
          <p:nvPr/>
        </p:nvSpPr>
        <p:spPr>
          <a:xfrm flipH="1">
            <a:off x="4957843" y="4725144"/>
            <a:ext cx="936104" cy="576064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4335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277085"/>
            <a:ext cx="7416823" cy="462608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”</a:t>
            </a:r>
            <a:r>
              <a:rPr lang="da-DK" dirty="0" err="1"/>
              <a:t>Today</a:t>
            </a:r>
            <a:r>
              <a:rPr lang="da-DK" dirty="0"/>
              <a:t>”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99592" y="1600200"/>
            <a:ext cx="7560840" cy="4525963"/>
          </a:xfrm>
        </p:spPr>
        <p:txBody>
          <a:bodyPr>
            <a:normAutofit/>
          </a:bodyPr>
          <a:lstStyle/>
          <a:p>
            <a:r>
              <a:rPr lang="da-DK" sz="2800" dirty="0" err="1"/>
              <a:t>Examiners</a:t>
            </a:r>
            <a:r>
              <a:rPr lang="da-DK" sz="2800" dirty="0"/>
              <a:t> must </a:t>
            </a:r>
            <a:r>
              <a:rPr lang="da-DK" sz="2800" dirty="0" err="1"/>
              <a:t>fulfill</a:t>
            </a:r>
            <a:r>
              <a:rPr lang="da-DK" sz="2800" dirty="0"/>
              <a:t> </a:t>
            </a:r>
            <a:r>
              <a:rPr lang="da-DK" sz="2800" dirty="0" err="1"/>
              <a:t>requirements</a:t>
            </a:r>
            <a:r>
              <a:rPr lang="da-DK" sz="2800" dirty="0"/>
              <a:t> of Subpart K</a:t>
            </a:r>
          </a:p>
          <a:p>
            <a:pPr marL="0" indent="0">
              <a:buNone/>
            </a:pPr>
            <a:endParaRPr lang="da-DK" sz="2800" dirty="0"/>
          </a:p>
          <a:p>
            <a:r>
              <a:rPr lang="da-DK" sz="2800" dirty="0" err="1"/>
              <a:t>Examiners</a:t>
            </a:r>
            <a:r>
              <a:rPr lang="da-DK" sz="2800" dirty="0"/>
              <a:t> </a:t>
            </a:r>
            <a:r>
              <a:rPr lang="da-DK" sz="2800" dirty="0" err="1"/>
              <a:t>works</a:t>
            </a:r>
            <a:r>
              <a:rPr lang="da-DK" sz="2800" dirty="0"/>
              <a:t> on </a:t>
            </a:r>
            <a:r>
              <a:rPr lang="da-DK" sz="2800" dirty="0" err="1"/>
              <a:t>behalf</a:t>
            </a:r>
            <a:r>
              <a:rPr lang="da-DK" sz="2800" dirty="0"/>
              <a:t> of </a:t>
            </a:r>
            <a:r>
              <a:rPr lang="da-DK" sz="2800" dirty="0" err="1"/>
              <a:t>themself</a:t>
            </a:r>
            <a:endParaRPr lang="da-DK" sz="2800" dirty="0"/>
          </a:p>
          <a:p>
            <a:pPr marL="0" indent="0">
              <a:buNone/>
            </a:pPr>
            <a:endParaRPr lang="da-DK" sz="2800" dirty="0"/>
          </a:p>
          <a:p>
            <a:r>
              <a:rPr lang="da-DK" sz="2800" dirty="0" err="1"/>
              <a:t>Examiners</a:t>
            </a:r>
            <a:r>
              <a:rPr lang="da-DK" sz="2800" dirty="0"/>
              <a:t> </a:t>
            </a:r>
            <a:r>
              <a:rPr lang="da-DK" sz="2800" dirty="0" err="1"/>
              <a:t>can</a:t>
            </a:r>
            <a:r>
              <a:rPr lang="da-DK" sz="2800" dirty="0"/>
              <a:t> </a:t>
            </a:r>
            <a:r>
              <a:rPr lang="da-DK" sz="2800" dirty="0" err="1"/>
              <a:t>be</a:t>
            </a:r>
            <a:r>
              <a:rPr lang="da-DK" sz="2800" dirty="0"/>
              <a:t> </a:t>
            </a:r>
            <a:r>
              <a:rPr lang="da-DK" sz="2800" dirty="0" err="1"/>
              <a:t>Instructors</a:t>
            </a:r>
            <a:r>
              <a:rPr lang="da-DK" sz="2800" dirty="0"/>
              <a:t> at an ATO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121" y="5903168"/>
            <a:ext cx="2238375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85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420" y="563116"/>
            <a:ext cx="5043868" cy="632226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Safety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121" y="5903168"/>
            <a:ext cx="2238375" cy="838200"/>
          </a:xfrm>
          <a:prstGeom prst="rect">
            <a:avLst/>
          </a:prstGeom>
        </p:spPr>
      </p:pic>
      <p:sp>
        <p:nvSpPr>
          <p:cNvPr id="6" name="Højrepil 5"/>
          <p:cNvSpPr/>
          <p:nvPr/>
        </p:nvSpPr>
        <p:spPr>
          <a:xfrm>
            <a:off x="2915816" y="4509120"/>
            <a:ext cx="936104" cy="576064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Højrepil 6"/>
          <p:cNvSpPr/>
          <p:nvPr/>
        </p:nvSpPr>
        <p:spPr>
          <a:xfrm>
            <a:off x="2915816" y="5445224"/>
            <a:ext cx="936104" cy="576064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Pladsholder til indhold 8"/>
          <p:cNvSpPr>
            <a:spLocks noGrp="1"/>
          </p:cNvSpPr>
          <p:nvPr>
            <p:ph idx="1"/>
          </p:nvPr>
        </p:nvSpPr>
        <p:spPr>
          <a:xfrm>
            <a:off x="1033264" y="4077072"/>
            <a:ext cx="2170584" cy="788989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DKCAA</a:t>
            </a:r>
          </a:p>
        </p:txBody>
      </p:sp>
      <p:sp>
        <p:nvSpPr>
          <p:cNvPr id="9" name="Pladsholder til indhold 8"/>
          <p:cNvSpPr txBox="1">
            <a:spLocks/>
          </p:cNvSpPr>
          <p:nvPr/>
        </p:nvSpPr>
        <p:spPr>
          <a:xfrm>
            <a:off x="1547664" y="5021561"/>
            <a:ext cx="1584176" cy="71169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dirty="0"/>
              <a:t>The organisations</a:t>
            </a:r>
          </a:p>
        </p:txBody>
      </p:sp>
    </p:spTree>
    <p:extLst>
      <p:ext uri="{BB962C8B-B14F-4D97-AF65-F5344CB8AC3E}">
        <p14:creationId xmlns:p14="http://schemas.microsoft.com/office/powerpoint/2010/main" val="1807700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DKCAA </a:t>
            </a:r>
            <a:r>
              <a:rPr lang="da-DK" dirty="0" err="1"/>
              <a:t>oversight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121" y="5903168"/>
            <a:ext cx="2238375" cy="838200"/>
          </a:xfrm>
          <a:prstGeom prst="rect">
            <a:avLst/>
          </a:prstGeom>
        </p:spPr>
      </p:pic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890279"/>
              </p:ext>
            </p:extLst>
          </p:nvPr>
        </p:nvGraphicFramePr>
        <p:xfrm>
          <a:off x="323528" y="1139924"/>
          <a:ext cx="4536502" cy="4305300"/>
        </p:xfrm>
        <a:graphic>
          <a:graphicData uri="http://schemas.openxmlformats.org/drawingml/2006/table">
            <a:tbl>
              <a:tblPr/>
              <a:tblGrid>
                <a:gridCol w="585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5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5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53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43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67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PPL(A) </a:t>
                      </a:r>
                      <a:r>
                        <a:rPr lang="da-DK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full</a:t>
                      </a:r>
                      <a:r>
                        <a:rPr lang="da-D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tests </a:t>
                      </a:r>
                      <a:r>
                        <a:rPr lang="da-DK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only</a:t>
                      </a:r>
                      <a:endParaRPr lang="da-D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Only enter duration if test is passed !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Kol</a:t>
                      </a:r>
                      <a:r>
                        <a:rPr lang="da-D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da-DK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a-D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Kol</a:t>
                      </a:r>
                      <a:r>
                        <a:rPr lang="da-D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da-DK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a-D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Kol</a:t>
                      </a:r>
                      <a:r>
                        <a:rPr lang="da-D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da-DK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a-D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Kol</a:t>
                      </a:r>
                      <a:r>
                        <a:rPr lang="da-D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da-DK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a-D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Kol</a:t>
                      </a:r>
                      <a:r>
                        <a:rPr lang="da-D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da-DK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a-D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Kol</a:t>
                      </a:r>
                      <a:r>
                        <a:rPr lang="da-D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da-DK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a-D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Result, mark wift "1"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Duration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block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dd.mm.yy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pass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fail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partial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hours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minutes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10.01.13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10.01.13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10.01.13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23.01.13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03.02.13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03.02.13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05.02.13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08.02.13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08.02.13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10.02.13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10.02.13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13.02.13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16.03.13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077740"/>
              </p:ext>
            </p:extLst>
          </p:nvPr>
        </p:nvGraphicFramePr>
        <p:xfrm>
          <a:off x="4572000" y="1124744"/>
          <a:ext cx="3528392" cy="3024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Diagra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006088"/>
              </p:ext>
            </p:extLst>
          </p:nvPr>
        </p:nvGraphicFramePr>
        <p:xfrm>
          <a:off x="3995936" y="3886945"/>
          <a:ext cx="4830118" cy="2016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79345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717" y="4015908"/>
            <a:ext cx="2325435" cy="207738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err="1"/>
              <a:t>Oversight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Statistics</a:t>
            </a:r>
            <a:endParaRPr lang="da-DK" dirty="0"/>
          </a:p>
          <a:p>
            <a:r>
              <a:rPr lang="da-DK" dirty="0"/>
              <a:t>Examiner seminar</a:t>
            </a:r>
          </a:p>
          <a:p>
            <a:r>
              <a:rPr lang="da-DK" dirty="0" err="1"/>
              <a:t>Examiner</a:t>
            </a:r>
            <a:r>
              <a:rPr lang="da-DK" dirty="0"/>
              <a:t> </a:t>
            </a:r>
            <a:r>
              <a:rPr lang="da-DK" dirty="0" err="1"/>
              <a:t>training</a:t>
            </a:r>
            <a:r>
              <a:rPr lang="da-DK" dirty="0"/>
              <a:t> </a:t>
            </a:r>
          </a:p>
          <a:p>
            <a:r>
              <a:rPr lang="da-DK" dirty="0"/>
              <a:t>Examiner assessment </a:t>
            </a:r>
          </a:p>
          <a:p>
            <a:r>
              <a:rPr lang="da-DK" dirty="0"/>
              <a:t>Spotcheck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121" y="5903168"/>
            <a:ext cx="2238375" cy="838200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543" y="2359724"/>
            <a:ext cx="2208245" cy="1656184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718" y="1099584"/>
            <a:ext cx="2088232" cy="2088232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8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548336"/>
            <a:ext cx="2193032" cy="219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44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369318"/>
            <a:ext cx="6400800" cy="45338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Senior examiners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371600" y="2060849"/>
            <a:ext cx="6400800" cy="3842320"/>
          </a:xfrm>
        </p:spPr>
        <p:txBody>
          <a:bodyPr/>
          <a:lstStyle/>
          <a:p>
            <a:r>
              <a:rPr lang="da-DK" dirty="0"/>
              <a:t>Examiner assessment</a:t>
            </a:r>
          </a:p>
          <a:p>
            <a:r>
              <a:rPr lang="da-DK" dirty="0"/>
              <a:t>Assisting the Authority</a:t>
            </a:r>
          </a:p>
          <a:p>
            <a:r>
              <a:rPr lang="da-DK" dirty="0"/>
              <a:t>(Examiner seminar)</a:t>
            </a:r>
          </a:p>
          <a:p>
            <a:r>
              <a:rPr lang="da-DK" dirty="0"/>
              <a:t>(</a:t>
            </a:r>
            <a:r>
              <a:rPr lang="da-DK" dirty="0" err="1"/>
              <a:t>Examiner</a:t>
            </a:r>
            <a:r>
              <a:rPr lang="da-DK" dirty="0"/>
              <a:t> </a:t>
            </a:r>
            <a:r>
              <a:rPr lang="da-DK" dirty="0" err="1"/>
              <a:t>training</a:t>
            </a:r>
            <a:r>
              <a:rPr lang="da-DK" dirty="0"/>
              <a:t>)</a:t>
            </a:r>
          </a:p>
          <a:p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121" y="5903168"/>
            <a:ext cx="2238375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21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224</Words>
  <Application>Microsoft Office PowerPoint</Application>
  <PresentationFormat>Skærmshow (4:3)</PresentationFormat>
  <Paragraphs>111</Paragraphs>
  <Slides>10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3" baseType="lpstr">
      <vt:lpstr>Arial</vt:lpstr>
      <vt:lpstr>Calibri</vt:lpstr>
      <vt:lpstr>Kontortema</vt:lpstr>
      <vt:lpstr>DKCAA oversight with ”Examiners”</vt:lpstr>
      <vt:lpstr>The Examiner</vt:lpstr>
      <vt:lpstr>In the old days</vt:lpstr>
      <vt:lpstr>Safety</vt:lpstr>
      <vt:lpstr>”Today”</vt:lpstr>
      <vt:lpstr>Safety</vt:lpstr>
      <vt:lpstr>DKCAA oversight</vt:lpstr>
      <vt:lpstr>Oversight</vt:lpstr>
      <vt:lpstr>Senior examiners</vt:lpstr>
      <vt:lpstr>PowerPoint-præsentation</vt:lpstr>
    </vt:vector>
  </TitlesOfParts>
  <Company>Trafikstyrelsen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Trafikstyrelsens tilsyn med luftfartens kontrollanter</dc:title>
  <dc:creator>Morten Keller</dc:creator>
  <cp:lastModifiedBy>Morten Keller</cp:lastModifiedBy>
  <cp:revision>35</cp:revision>
  <dcterms:created xsi:type="dcterms:W3CDTF">2013-10-16T10:50:35Z</dcterms:created>
  <dcterms:modified xsi:type="dcterms:W3CDTF">2019-08-05T10:29:45Z</dcterms:modified>
</cp:coreProperties>
</file>